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GPG2WXiWatXgufsCWVx9z/hnL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b96a212f9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30b96a212f9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30b96a212f9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d47d3f353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d47d3f353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d47d3f353f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cbccd8e98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cbccd8e98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0cbccd8e98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faa9b96412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2faa9b96412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g2faa9b96412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b96a212f9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30b96a212f9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g30b96a212f9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cbccd8e9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0cbccd8e9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Essendo puramente restrittivi, LAGB e SG influenzano l'assorbimento di ferro, zinco, selenio, folato e B12, mentre RYGB, JIB e la diversione biliopancreatica (BPD) hanno un impatto più profondo sull'assorbimento di vitamine, minerali e oligoelementi essenziali [ 12 ].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0cbccd8e98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cbccd8e98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cbccd8e98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storia, genetica, predisposizione, durante l’anamnesi alimentare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0cbccd8e98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Tra le persone affette da obesità, è ampiamente diffusa una concentrazione sierica di vitamina D più bassa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osservato [36-38], ed è noto che la vitamina D svolge un ruolo nell’immunomodulazione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e ha un effetto antinfiammatorio [39]. Almohanna et al. [19] suggeriscono che la vitamina D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modula la crescita e la differenziazione dei cheratinociti attraverso il legame al nucleo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recettore della vitamina D e quindi influenza la condizione dei capelli [39].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Un'altra causa è stata menzionata nell'assunzione eccessiva di glutine come causa di una dieta inappropriata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fattore che può influenzare negativamente la condizione dei capelli: il glutine migliora la mediazione di Th17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infiammazione della pelle e può esacerbare l’infiammazione del follicolo pilifero. Un dato straordinariamente eccessivo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l’assunzione di acidi grassi omega-6 può contribuire allo sviluppo di disturbi infiammatori della pelle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facilita l’aumento della concentrazione sierica dei mediatori lipidici dell’infiammazione: i leucotrieni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7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B4 e prostaglandina E2 [35].</a:t>
            </a:r>
            <a:endParaRPr sz="7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0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ferritina, ferro, TSH (ormone stimolante la tiroide), aTg, (tireoglobuline</a:t>
            </a:r>
            <a:endParaRPr sz="10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0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anticorpi lin), aTPO, (anticorpi perossidasi tiroidea), CRP (proteina C-reattiva), prolattina,</a:t>
            </a:r>
            <a:endParaRPr sz="10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0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glucosio a digiuno, proteine ​​totali e progesterone [57]. Possono essere indicati altri esami del sangue,</a:t>
            </a:r>
            <a:endParaRPr sz="10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>
                <a:solidFill>
                  <a:srgbClr val="1F1F1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a seconda della storia del paziente.</a:t>
            </a:r>
            <a:endParaRPr sz="1000">
              <a:solidFill>
                <a:srgbClr val="1F1F1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aa9b96412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faa9b96412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2faa9b96412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faa9b96412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faa9b96412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2faa9b96412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faa9b96412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faa9b96412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2faa9b96412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titolo" showMasterSp="0">
  <p:cSld name="1_Diapositiva titolo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/>
          <p:nvPr/>
        </p:nvSpPr>
        <p:spPr>
          <a:xfrm>
            <a:off x="7972121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4"/>
          <p:cNvSpPr/>
          <p:nvPr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69BFC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" name="Google Shape;23;p14"/>
          <p:cNvSpPr txBox="1"/>
          <p:nvPr>
            <p:ph type="ctrTitle"/>
          </p:nvPr>
        </p:nvSpPr>
        <p:spPr>
          <a:xfrm>
            <a:off x="6629400" y="758952"/>
            <a:ext cx="4526280" cy="3227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F9B"/>
              </a:buClr>
              <a:buSzPts val="6000"/>
              <a:buFont typeface="Calibri"/>
              <a:buNone/>
              <a:defRPr b="1" sz="6000">
                <a:solidFill>
                  <a:srgbClr val="2D4F9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" type="subTitle"/>
          </p:nvPr>
        </p:nvSpPr>
        <p:spPr>
          <a:xfrm>
            <a:off x="6632171" y="4508500"/>
            <a:ext cx="4526280" cy="1279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" name="Google Shape;25;p14"/>
          <p:cNvSpPr/>
          <p:nvPr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15C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51" y="0"/>
            <a:ext cx="48220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showMasterSp="0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 txBox="1"/>
          <p:nvPr>
            <p:ph type="title"/>
          </p:nvPr>
        </p:nvSpPr>
        <p:spPr>
          <a:xfrm>
            <a:off x="1092200" y="786383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5458984" y="812800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2" type="body"/>
          </p:nvPr>
        </p:nvSpPr>
        <p:spPr>
          <a:xfrm>
            <a:off x="1092200" y="3043050"/>
            <a:ext cx="3068832" cy="2638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9" name="Google Shape;89;p23"/>
          <p:cNvSpPr/>
          <p:nvPr/>
        </p:nvSpPr>
        <p:spPr>
          <a:xfrm>
            <a:off x="0" y="1397000"/>
            <a:ext cx="1036320" cy="1329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3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93" name="Google Shape;93;p23"/>
          <p:cNvCxnSpPr/>
          <p:nvPr/>
        </p:nvCxnSpPr>
        <p:spPr>
          <a:xfrm rot="10800000">
            <a:off x="1092200" y="6446838"/>
            <a:ext cx="1643438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23"/>
          <p:cNvCxnSpPr/>
          <p:nvPr/>
        </p:nvCxnSpPr>
        <p:spPr>
          <a:xfrm rot="10800000">
            <a:off x="8420100" y="6429376"/>
            <a:ext cx="1000462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23"/>
          <p:cNvCxnSpPr/>
          <p:nvPr/>
        </p:nvCxnSpPr>
        <p:spPr>
          <a:xfrm rot="10800000">
            <a:off x="10765675" y="6446838"/>
            <a:ext cx="407258" cy="635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23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>
  <p:cSld name="1_Titolo e contenuto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2" name="Google Shape;102;p24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uto con didascalia" showMasterSp="0">
  <p:cSld name="1_Contenuto con didascalia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5"/>
          <p:cNvSpPr txBox="1"/>
          <p:nvPr>
            <p:ph idx="1" type="body"/>
          </p:nvPr>
        </p:nvSpPr>
        <p:spPr>
          <a:xfrm>
            <a:off x="5458984" y="497808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7" name="Google Shape;107;p25"/>
          <p:cNvSpPr/>
          <p:nvPr/>
        </p:nvSpPr>
        <p:spPr>
          <a:xfrm>
            <a:off x="0" y="2003424"/>
            <a:ext cx="1036320" cy="18573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5"/>
          <p:cNvSpPr/>
          <p:nvPr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5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11" name="Google Shape;111;p25"/>
          <p:cNvSpPr/>
          <p:nvPr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rgbClr val="1B1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5"/>
          <p:cNvSpPr txBox="1"/>
          <p:nvPr>
            <p:ph type="title"/>
          </p:nvPr>
        </p:nvSpPr>
        <p:spPr>
          <a:xfrm>
            <a:off x="1092200" y="1885125"/>
            <a:ext cx="3314700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5"/>
          <p:cNvSpPr/>
          <p:nvPr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rgbClr val="C8CBE6">
              <a:alpha val="254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5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uto con didascalia" showMasterSp="0">
  <p:cSld name="2_Contenuto con didascalia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/>
          <p:nvPr>
            <p:ph idx="2" type="pic"/>
          </p:nvPr>
        </p:nvSpPr>
        <p:spPr>
          <a:xfrm>
            <a:off x="0" y="0"/>
            <a:ext cx="4654296" cy="5864225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6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6"/>
          <p:cNvSpPr txBox="1"/>
          <p:nvPr>
            <p:ph idx="1" type="body"/>
          </p:nvPr>
        </p:nvSpPr>
        <p:spPr>
          <a:xfrm>
            <a:off x="5458984" y="497808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9" name="Google Shape;119;p26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1" name="Google Shape;121;p26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6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uto con didascalia" showMasterSp="0">
  <p:cSld name="6_Contenuto con didascalia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7"/>
          <p:cNvSpPr txBox="1"/>
          <p:nvPr>
            <p:ph type="title"/>
          </p:nvPr>
        </p:nvSpPr>
        <p:spPr>
          <a:xfrm>
            <a:off x="4984722" y="548355"/>
            <a:ext cx="6054846" cy="634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5100833" y="1611313"/>
            <a:ext cx="6072099" cy="375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7" name="Google Shape;127;p27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0" name="Google Shape;130;p27"/>
          <p:cNvSpPr/>
          <p:nvPr>
            <p:ph idx="2" type="pic"/>
          </p:nvPr>
        </p:nvSpPr>
        <p:spPr>
          <a:xfrm>
            <a:off x="0" y="0"/>
            <a:ext cx="4654296" cy="58642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ontenuto con didascalia" showMasterSp="0">
  <p:cSld name="7_Contenuto con didascalia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/>
          <p:nvPr>
            <p:ph idx="2" type="pic"/>
          </p:nvPr>
        </p:nvSpPr>
        <p:spPr>
          <a:xfrm>
            <a:off x="0" y="0"/>
            <a:ext cx="12192000" cy="3541486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8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8"/>
          <p:cNvSpPr txBox="1"/>
          <p:nvPr>
            <p:ph type="title"/>
          </p:nvPr>
        </p:nvSpPr>
        <p:spPr>
          <a:xfrm>
            <a:off x="3068577" y="880375"/>
            <a:ext cx="6054846" cy="634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1" i="0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8" name="Google Shape;138;p28"/>
          <p:cNvSpPr/>
          <p:nvPr/>
        </p:nvSpPr>
        <p:spPr>
          <a:xfrm>
            <a:off x="5577840" y="0"/>
            <a:ext cx="103632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uto con didascalia" showMasterSp="0">
  <p:cSld name="3_Contenuto con didascalia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9"/>
          <p:cNvSpPr/>
          <p:nvPr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9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9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6473373" y="943430"/>
            <a:ext cx="4699452" cy="3977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rgbClr val="84B2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ntenuto con didascalia" showMasterSp="0">
  <p:cSld name="4_Contenuto con didascalia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0"/>
          <p:cNvSpPr/>
          <p:nvPr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0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0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" type="body"/>
          </p:nvPr>
        </p:nvSpPr>
        <p:spPr>
          <a:xfrm>
            <a:off x="6518529" y="943430"/>
            <a:ext cx="4654296" cy="3977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0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8" name="Google Shape;158;p30"/>
          <p:cNvSpPr/>
          <p:nvPr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showMasterSp="0" type="picTx">
  <p:cSld name="PICTURE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1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sz="4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1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64" name="Google Shape;164;p31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1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7" name="Google Shape;167;p31"/>
          <p:cNvSpPr/>
          <p:nvPr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2"/>
          <p:cNvSpPr txBox="1"/>
          <p:nvPr>
            <p:ph idx="1" type="body"/>
          </p:nvPr>
        </p:nvSpPr>
        <p:spPr>
          <a:xfrm rot="5400000">
            <a:off x="4365302" y="-1040554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 showMasterSp="0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/>
          <p:nvPr/>
        </p:nvSpPr>
        <p:spPr>
          <a:xfrm>
            <a:off x="46672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5"/>
          <p:cNvSpPr txBox="1"/>
          <p:nvPr>
            <p:ph idx="11" type="ftr"/>
          </p:nvPr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verticale e testo" showMasterSp="0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 rot="5400000">
            <a:off x="7683554" y="2387546"/>
            <a:ext cx="4530725" cy="24480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 rot="5400000">
            <a:off x="2566989" y="-128588"/>
            <a:ext cx="4530723" cy="7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80" name="Google Shape;180;p33"/>
          <p:cNvSpPr/>
          <p:nvPr/>
        </p:nvSpPr>
        <p:spPr>
          <a:xfrm rot="-5400000">
            <a:off x="8871481" y="-146580"/>
            <a:ext cx="1036320" cy="1329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>
  <p:cSld name="Diapositiva titolo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6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5" name="Google Shape;35;p16"/>
          <p:cNvSpPr txBox="1"/>
          <p:nvPr>
            <p:ph idx="1" type="subTitle"/>
          </p:nvPr>
        </p:nvSpPr>
        <p:spPr>
          <a:xfrm>
            <a:off x="1212850" y="4508500"/>
            <a:ext cx="5118100" cy="1279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" name="Google Shape;36;p16"/>
          <p:cNvSpPr txBox="1"/>
          <p:nvPr>
            <p:ph type="ctrTitle"/>
          </p:nvPr>
        </p:nvSpPr>
        <p:spPr>
          <a:xfrm>
            <a:off x="1212850" y="2057400"/>
            <a:ext cx="5118100" cy="19290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b="1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showMasterSp="0">
  <p:cSld name="Intestazione sezione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/>
          <p:nvPr/>
        </p:nvSpPr>
        <p:spPr>
          <a:xfrm>
            <a:off x="7972121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8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8" name="Google Shape;48;p18"/>
          <p:cNvSpPr/>
          <p:nvPr>
            <p:ph idx="2" type="pic"/>
          </p:nvPr>
        </p:nvSpPr>
        <p:spPr>
          <a:xfrm>
            <a:off x="0" y="0"/>
            <a:ext cx="631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8"/>
          <p:cNvSpPr/>
          <p:nvPr/>
        </p:nvSpPr>
        <p:spPr>
          <a:xfrm>
            <a:off x="2451099" y="3568700"/>
            <a:ext cx="8721725" cy="230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8"/>
          <p:cNvSpPr txBox="1"/>
          <p:nvPr>
            <p:ph type="title"/>
          </p:nvPr>
        </p:nvSpPr>
        <p:spPr>
          <a:xfrm>
            <a:off x="2641599" y="3746500"/>
            <a:ext cx="8331202" cy="13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" type="body"/>
          </p:nvPr>
        </p:nvSpPr>
        <p:spPr>
          <a:xfrm>
            <a:off x="2641600" y="5219700"/>
            <a:ext cx="8331201" cy="586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8"/>
          <p:cNvSpPr/>
          <p:nvPr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ntestazione della sezione" showMasterSp="0">
  <p:cSld name="1_Intestazione della sezione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7" name="Google Shape;57;p1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9"/>
          <p:cNvSpPr/>
          <p:nvPr/>
        </p:nvSpPr>
        <p:spPr>
          <a:xfrm>
            <a:off x="1735138" y="3568700"/>
            <a:ext cx="8721725" cy="230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9"/>
          <p:cNvSpPr txBox="1"/>
          <p:nvPr>
            <p:ph type="title"/>
          </p:nvPr>
        </p:nvSpPr>
        <p:spPr>
          <a:xfrm>
            <a:off x="1930399" y="3746500"/>
            <a:ext cx="8331202" cy="13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1930400" y="5219700"/>
            <a:ext cx="8331201" cy="586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19"/>
          <p:cNvSpPr/>
          <p:nvPr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21"/>
          <p:cNvSpPr txBox="1"/>
          <p:nvPr>
            <p:ph idx="2" type="body"/>
          </p:nvPr>
        </p:nvSpPr>
        <p:spPr>
          <a:xfrm>
            <a:off x="1186731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21"/>
          <p:cNvSpPr txBox="1"/>
          <p:nvPr>
            <p:ph idx="4" type="body"/>
          </p:nvPr>
        </p:nvSpPr>
        <p:spPr>
          <a:xfrm>
            <a:off x="6605395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46672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1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" name="Google Shape;16;p13"/>
          <p:cNvSpPr/>
          <p:nvPr/>
        </p:nvSpPr>
        <p:spPr>
          <a:xfrm>
            <a:off x="0" y="1011981"/>
            <a:ext cx="103632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"/>
          <p:cNvSpPr txBox="1"/>
          <p:nvPr>
            <p:ph type="ctrTitle"/>
          </p:nvPr>
        </p:nvSpPr>
        <p:spPr>
          <a:xfrm>
            <a:off x="6646550" y="224802"/>
            <a:ext cx="45264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F9B"/>
              </a:buClr>
              <a:buSzPct val="100000"/>
              <a:buFont typeface="Calibri"/>
              <a:buNone/>
            </a:pPr>
            <a:r>
              <a:rPr lang="it-IT"/>
              <a:t>…IO SENZA CAPELLI…</a:t>
            </a:r>
            <a:br>
              <a:rPr lang="it-IT"/>
            </a:br>
            <a:r>
              <a:rPr lang="it-IT"/>
              <a:t>Terapia Nutrizionale </a:t>
            </a:r>
            <a:endParaRPr/>
          </a:p>
        </p:txBody>
      </p:sp>
      <p:sp>
        <p:nvSpPr>
          <p:cNvPr id="186" name="Google Shape;186;p1"/>
          <p:cNvSpPr txBox="1"/>
          <p:nvPr>
            <p:ph idx="1" type="subTitle"/>
          </p:nvPr>
        </p:nvSpPr>
        <p:spPr>
          <a:xfrm>
            <a:off x="5159175" y="3913800"/>
            <a:ext cx="7032900" cy="29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it-IT" sz="2800">
                <a:solidFill>
                  <a:srgbClr val="FFC000"/>
                </a:solidFill>
              </a:rPr>
              <a:t>DOTT.SSA DIETISTA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77776"/>
              <a:buNone/>
            </a:pPr>
            <a:r>
              <a:rPr b="1" i="1" lang="it-IT" sz="3600" u="sng">
                <a:solidFill>
                  <a:srgbClr val="FFC000"/>
                </a:solidFill>
              </a:rPr>
              <a:t>MARIKA VISENTIN</a:t>
            </a:r>
            <a:endParaRPr b="1" i="1" sz="3600" u="sng">
              <a:solidFill>
                <a:srgbClr val="FFC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77777"/>
              <a:buNone/>
            </a:pPr>
            <a:r>
              <a:t/>
            </a:r>
            <a:endParaRPr b="1" i="1" sz="3600" u="sng">
              <a:solidFill>
                <a:srgbClr val="FFC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it-IT" sz="2800">
                <a:solidFill>
                  <a:srgbClr val="FFC000"/>
                </a:solidFill>
              </a:rPr>
              <a:t>Servizio di Dietologia e Nutrizione Clinica </a:t>
            </a:r>
            <a:endParaRPr b="1" sz="2800">
              <a:solidFill>
                <a:srgbClr val="FFC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it-IT" sz="2800">
                <a:solidFill>
                  <a:srgbClr val="FFC000"/>
                </a:solidFill>
              </a:rPr>
              <a:t>ISTITUTO PIO ALBERGO TRIVULZIO (MI) – BRAIN&amp;CARE (MI) </a:t>
            </a:r>
            <a:endParaRPr b="1" sz="2800">
              <a:solidFill>
                <a:srgbClr val="FFC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b="1" lang="it-IT" sz="2800">
                <a:solidFill>
                  <a:srgbClr val="FFC000"/>
                </a:solidFill>
              </a:rPr>
              <a:t>Centro Integrato di Neuroscienze - CIN (RM) - GRUPPO MONTANARI (RM)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0b96a212f9_0_5"/>
          <p:cNvPicPr preferRelativeResize="0"/>
          <p:nvPr/>
        </p:nvPicPr>
        <p:blipFill rotWithShape="1">
          <a:blip r:embed="rId3">
            <a:alphaModFix/>
          </a:blip>
          <a:srcRect b="60542" l="30499" r="12004" t="21252"/>
          <a:stretch/>
        </p:blipFill>
        <p:spPr>
          <a:xfrm>
            <a:off x="320038" y="3480725"/>
            <a:ext cx="11551926" cy="281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0b96a212f9_0_5"/>
          <p:cNvPicPr preferRelativeResize="0"/>
          <p:nvPr/>
        </p:nvPicPr>
        <p:blipFill rotWithShape="1">
          <a:blip r:embed="rId4">
            <a:alphaModFix/>
          </a:blip>
          <a:srcRect b="49999" l="36623" r="26275" t="21369"/>
          <a:stretch/>
        </p:blipFill>
        <p:spPr>
          <a:xfrm>
            <a:off x="2190513" y="112000"/>
            <a:ext cx="7810973" cy="3233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g30b96a212f9_0_5"/>
          <p:cNvCxnSpPr/>
          <p:nvPr/>
        </p:nvCxnSpPr>
        <p:spPr>
          <a:xfrm flipH="1" rot="10800000">
            <a:off x="561237" y="5861033"/>
            <a:ext cx="6570900" cy="15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30b96a212f9_0_5"/>
          <p:cNvCxnSpPr/>
          <p:nvPr/>
        </p:nvCxnSpPr>
        <p:spPr>
          <a:xfrm flipH="1" rot="10800000">
            <a:off x="4601937" y="6211583"/>
            <a:ext cx="6570900" cy="15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g30b96a212f9_0_5"/>
          <p:cNvSpPr/>
          <p:nvPr/>
        </p:nvSpPr>
        <p:spPr>
          <a:xfrm>
            <a:off x="4991500" y="5267175"/>
            <a:ext cx="1020600" cy="259200"/>
          </a:xfrm>
          <a:prstGeom prst="rect">
            <a:avLst/>
          </a:prstGeom>
          <a:noFill/>
          <a:ln cap="flat" cmpd="sng" w="28575">
            <a:solidFill>
              <a:srgbClr val="7D9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g30b96a212f9_0_5"/>
          <p:cNvCxnSpPr/>
          <p:nvPr/>
        </p:nvCxnSpPr>
        <p:spPr>
          <a:xfrm flipH="1" rot="10800000">
            <a:off x="621537" y="4916633"/>
            <a:ext cx="6570900" cy="15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g30b96a212f9_0_5"/>
          <p:cNvSpPr txBox="1"/>
          <p:nvPr/>
        </p:nvSpPr>
        <p:spPr>
          <a:xfrm>
            <a:off x="4646400" y="6441675"/>
            <a:ext cx="75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 Cohen-Kurzrock et al. Cureus 13(4): e14617. DOI 10.7759/cureus.14617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0b96a212f9_0_5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Post-intervention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/>
          <p:cNvPicPr preferRelativeResize="0"/>
          <p:nvPr/>
        </p:nvPicPr>
        <p:blipFill rotWithShape="1">
          <a:blip r:embed="rId3">
            <a:alphaModFix/>
          </a:blip>
          <a:srcRect b="21222" l="24176" r="25636" t="31333"/>
          <a:stretch/>
        </p:blipFill>
        <p:spPr>
          <a:xfrm>
            <a:off x="321014" y="2594263"/>
            <a:ext cx="7996136" cy="405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"/>
          <p:cNvPicPr preferRelativeResize="0"/>
          <p:nvPr/>
        </p:nvPicPr>
        <p:blipFill rotWithShape="1">
          <a:blip r:embed="rId4">
            <a:alphaModFix/>
          </a:blip>
          <a:srcRect b="25534" l="6942" r="24202" t="26724"/>
          <a:stretch/>
        </p:blipFill>
        <p:spPr>
          <a:xfrm>
            <a:off x="5343732" y="47000"/>
            <a:ext cx="6848270" cy="2547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9"/>
          <p:cNvCxnSpPr/>
          <p:nvPr/>
        </p:nvCxnSpPr>
        <p:spPr>
          <a:xfrm flipH="1" rot="10800000">
            <a:off x="3082700" y="3862000"/>
            <a:ext cx="2442600" cy="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9"/>
          <p:cNvSpPr/>
          <p:nvPr/>
        </p:nvSpPr>
        <p:spPr>
          <a:xfrm>
            <a:off x="7412476" y="3103123"/>
            <a:ext cx="885218" cy="243192"/>
          </a:xfrm>
          <a:prstGeom prst="rect">
            <a:avLst/>
          </a:prstGeom>
          <a:noFill/>
          <a:ln cap="flat" cmpd="sng" w="28575">
            <a:solidFill>
              <a:srgbClr val="7D9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5612859" y="3317132"/>
            <a:ext cx="583660" cy="243192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2127115" y="4811948"/>
            <a:ext cx="1793132" cy="317515"/>
          </a:xfrm>
          <a:prstGeom prst="rect">
            <a:avLst/>
          </a:prstGeom>
          <a:noFill/>
          <a:ln cap="flat" cmpd="sng" w="28575">
            <a:solidFill>
              <a:srgbClr val="7D9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9"/>
          <p:cNvCxnSpPr/>
          <p:nvPr/>
        </p:nvCxnSpPr>
        <p:spPr>
          <a:xfrm>
            <a:off x="3229583" y="5385883"/>
            <a:ext cx="1196502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0" name="Google Shape;300;p9"/>
          <p:cNvSpPr/>
          <p:nvPr/>
        </p:nvSpPr>
        <p:spPr>
          <a:xfrm>
            <a:off x="852791" y="4584969"/>
            <a:ext cx="583660" cy="243192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3536003" y="5896114"/>
            <a:ext cx="3419273" cy="183379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2" name="Google Shape;302;p9"/>
          <p:cNvCxnSpPr/>
          <p:nvPr/>
        </p:nvCxnSpPr>
        <p:spPr>
          <a:xfrm>
            <a:off x="3065833" y="6374862"/>
            <a:ext cx="1196502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3" name="Google Shape;303;p9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Post-intervention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d47d3f353f_0_1"/>
          <p:cNvPicPr preferRelativeResize="0"/>
          <p:nvPr/>
        </p:nvPicPr>
        <p:blipFill rotWithShape="1">
          <a:blip r:embed="rId3">
            <a:alphaModFix/>
          </a:blip>
          <a:srcRect b="6913" l="16334" r="15378" t="12693"/>
          <a:stretch/>
        </p:blipFill>
        <p:spPr>
          <a:xfrm>
            <a:off x="8312225" y="1753675"/>
            <a:ext cx="3784400" cy="348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d47d3f353f_0_1"/>
          <p:cNvPicPr preferRelativeResize="0"/>
          <p:nvPr/>
        </p:nvPicPr>
        <p:blipFill rotWithShape="1">
          <a:blip r:embed="rId4">
            <a:alphaModFix/>
          </a:blip>
          <a:srcRect b="38044" l="35842" r="15077" t="30206"/>
          <a:stretch/>
        </p:blipFill>
        <p:spPr>
          <a:xfrm>
            <a:off x="78025" y="2014875"/>
            <a:ext cx="8149848" cy="2828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d47d3f353f_0_1"/>
          <p:cNvSpPr txBox="1"/>
          <p:nvPr/>
        </p:nvSpPr>
        <p:spPr>
          <a:xfrm>
            <a:off x="186825" y="429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>
                <a:solidFill>
                  <a:srgbClr val="38761D"/>
                </a:solidFill>
                <a:highlight>
                  <a:srgbClr val="F8F9FA"/>
                </a:highlight>
              </a:rPr>
              <a:t>Foods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0"/>
          <p:cNvPicPr preferRelativeResize="0"/>
          <p:nvPr/>
        </p:nvPicPr>
        <p:blipFill rotWithShape="1">
          <a:blip r:embed="rId3">
            <a:alphaModFix/>
          </a:blip>
          <a:srcRect b="18246" l="41169" r="27074" t="56915"/>
          <a:stretch/>
        </p:blipFill>
        <p:spPr>
          <a:xfrm>
            <a:off x="479896" y="3623553"/>
            <a:ext cx="5269150" cy="22109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 txBox="1"/>
          <p:nvPr/>
        </p:nvSpPr>
        <p:spPr>
          <a:xfrm>
            <a:off x="5749047" y="2548249"/>
            <a:ext cx="64431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All patients included in this study were routinely prescribed with nutritional supplements after the surgery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Multivitamins 1–2 tablets every day,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Calcium 1000 – 2000 mg every day,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Vitamin D 40,000 units every week,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Vitamin B12 1000 mcg injection every 3 months.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0"/>
          <p:cNvPicPr preferRelativeResize="0"/>
          <p:nvPr/>
        </p:nvPicPr>
        <p:blipFill rotWithShape="1">
          <a:blip r:embed="rId4">
            <a:alphaModFix/>
          </a:blip>
          <a:srcRect b="37134" l="9894" r="27872" t="25534"/>
          <a:stretch/>
        </p:blipFill>
        <p:spPr>
          <a:xfrm>
            <a:off x="2577824" y="0"/>
            <a:ext cx="7254624" cy="233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10"/>
          <p:cNvCxnSpPr/>
          <p:nvPr/>
        </p:nvCxnSpPr>
        <p:spPr>
          <a:xfrm>
            <a:off x="2577830" y="5000019"/>
            <a:ext cx="2188723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1" name="Google Shape;321;p10"/>
          <p:cNvSpPr txBox="1"/>
          <p:nvPr/>
        </p:nvSpPr>
        <p:spPr>
          <a:xfrm>
            <a:off x="217225" y="6382925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Itthipanichpong et al. BMC Dermatology (2020) 20:21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 txBox="1"/>
          <p:nvPr/>
        </p:nvSpPr>
        <p:spPr>
          <a:xfrm>
            <a:off x="186825" y="429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>
                <a:solidFill>
                  <a:srgbClr val="38761D"/>
                </a:solidFill>
                <a:highlight>
                  <a:srgbClr val="F8F9FA"/>
                </a:highlight>
              </a:rPr>
              <a:t>Supplements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0cbccd8e98_0_19"/>
          <p:cNvPicPr preferRelativeResize="0"/>
          <p:nvPr/>
        </p:nvPicPr>
        <p:blipFill rotWithShape="1">
          <a:blip r:embed="rId3">
            <a:alphaModFix/>
          </a:blip>
          <a:srcRect b="74191" l="10611" r="79072" t="15532"/>
          <a:stretch/>
        </p:blipFill>
        <p:spPr>
          <a:xfrm>
            <a:off x="9458300" y="2446950"/>
            <a:ext cx="1849392" cy="9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0cbccd8e98_0_19"/>
          <p:cNvPicPr preferRelativeResize="0"/>
          <p:nvPr/>
        </p:nvPicPr>
        <p:blipFill rotWithShape="1">
          <a:blip r:embed="rId3">
            <a:alphaModFix/>
          </a:blip>
          <a:srcRect b="74191" l="21021" r="57165" t="15532"/>
          <a:stretch/>
        </p:blipFill>
        <p:spPr>
          <a:xfrm>
            <a:off x="8998016" y="3435075"/>
            <a:ext cx="3149074" cy="79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0cbccd8e98_0_19"/>
          <p:cNvPicPr preferRelativeResize="0"/>
          <p:nvPr/>
        </p:nvPicPr>
        <p:blipFill rotWithShape="1">
          <a:blip r:embed="rId4">
            <a:alphaModFix/>
          </a:blip>
          <a:srcRect b="46467" l="63645" r="26461" t="41602"/>
          <a:stretch/>
        </p:blipFill>
        <p:spPr>
          <a:xfrm>
            <a:off x="7769700" y="4945488"/>
            <a:ext cx="2879698" cy="18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0cbccd8e98_0_19"/>
          <p:cNvPicPr preferRelativeResize="0"/>
          <p:nvPr/>
        </p:nvPicPr>
        <p:blipFill rotWithShape="1">
          <a:blip r:embed="rId4">
            <a:alphaModFix/>
          </a:blip>
          <a:srcRect b="59068" l="50318" r="26584" t="31389"/>
          <a:stretch/>
        </p:blipFill>
        <p:spPr>
          <a:xfrm>
            <a:off x="988800" y="76200"/>
            <a:ext cx="5845824" cy="12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0cbccd8e98_0_19"/>
          <p:cNvPicPr preferRelativeResize="0"/>
          <p:nvPr/>
        </p:nvPicPr>
        <p:blipFill rotWithShape="1">
          <a:blip r:embed="rId4">
            <a:alphaModFix/>
          </a:blip>
          <a:srcRect b="9629" l="50441" r="26462" t="59566"/>
          <a:stretch/>
        </p:blipFill>
        <p:spPr>
          <a:xfrm>
            <a:off x="136425" y="1371775"/>
            <a:ext cx="7633277" cy="546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faa9b96412_0_66"/>
          <p:cNvSpPr txBox="1"/>
          <p:nvPr/>
        </p:nvSpPr>
        <p:spPr>
          <a:xfrm>
            <a:off x="456825" y="253800"/>
            <a:ext cx="69042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9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TAKE HOME MESSAGE: </a:t>
            </a:r>
            <a:endParaRPr b="1" i="0" sz="29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2faa9b96412_0_66"/>
          <p:cNvSpPr txBox="1"/>
          <p:nvPr/>
        </p:nvSpPr>
        <p:spPr>
          <a:xfrm>
            <a:off x="456825" y="956725"/>
            <a:ext cx="10716000" cy="56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Pre-intervention:</a:t>
            </a: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 preliminary laboratory (calcium, ferritin, folate, iron, vitamins A, B1, B6, B12, D 25-hydroxy) + TSH aTg, aTPO, CRP, prolactin, fasting glucose, total protein, progesterone</a:t>
            </a:r>
            <a:endParaRPr b="0" i="0" sz="2400" u="none" cap="none" strike="noStrike">
              <a:solidFill>
                <a:srgbClr val="13141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Pre-intervention: 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Lifestyle and Diet</a:t>
            </a:r>
            <a:r>
              <a:rPr b="0" i="0" lang="it-IT" sz="24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Metabolic Syndrome (Diabete Mellitus, Hypertension, Lipid Profile)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Post-intervention: </a:t>
            </a: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it-IT" sz="2400">
                <a:solidFill>
                  <a:schemeClr val="dk1"/>
                </a:solidFill>
              </a:rPr>
              <a:t>oods +</a:t>
            </a:r>
            <a:r>
              <a:rPr lang="it-IT" sz="2400">
                <a:solidFill>
                  <a:srgbClr val="0B5394"/>
                </a:solidFill>
              </a:rPr>
              <a:t> </a:t>
            </a: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Nutritional supplements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Multivitamins 1–2 tablets every day,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Calcium 1000 – 2000 mg every day,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Vitamin D 40,000 units every week,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413"/>
              </a:buClr>
              <a:buSzPts val="2400"/>
              <a:buFont typeface="Arial"/>
              <a:buChar char="•"/>
            </a:pPr>
            <a:r>
              <a:rPr b="0" i="0" lang="it-IT" sz="2400" u="none" cap="none" strike="noStrike">
                <a:solidFill>
                  <a:srgbClr val="131413"/>
                </a:solidFill>
                <a:latin typeface="Arial"/>
                <a:ea typeface="Arial"/>
                <a:cs typeface="Arial"/>
                <a:sym typeface="Arial"/>
              </a:rPr>
              <a:t>Vitamin B12 1000 mcg injection every 3 months </a:t>
            </a:r>
            <a:endParaRPr b="0" i="0" sz="20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2faa9b96412_0_66"/>
          <p:cNvPicPr preferRelativeResize="0"/>
          <p:nvPr/>
        </p:nvPicPr>
        <p:blipFill rotWithShape="1">
          <a:blip r:embed="rId3">
            <a:alphaModFix/>
          </a:blip>
          <a:srcRect b="8906" l="18019" r="45622" t="22632"/>
          <a:stretch/>
        </p:blipFill>
        <p:spPr>
          <a:xfrm>
            <a:off x="8224025" y="3330225"/>
            <a:ext cx="3262200" cy="32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"/>
          <p:cNvSpPr txBox="1"/>
          <p:nvPr>
            <p:ph type="ctrTitle"/>
          </p:nvPr>
        </p:nvSpPr>
        <p:spPr>
          <a:xfrm>
            <a:off x="6440425" y="4818421"/>
            <a:ext cx="4526400" cy="181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F9B"/>
              </a:buClr>
              <a:buSzPts val="6000"/>
              <a:buFont typeface="Calibri"/>
              <a:buNone/>
            </a:pPr>
            <a:r>
              <a:rPr i="1" lang="it-IT"/>
              <a:t>Grazie per l’attenzione!</a:t>
            </a:r>
            <a:endParaRPr i="1"/>
          </a:p>
        </p:txBody>
      </p:sp>
      <p:sp>
        <p:nvSpPr>
          <p:cNvPr id="346" name="Google Shape;346;p12"/>
          <p:cNvSpPr txBox="1"/>
          <p:nvPr/>
        </p:nvSpPr>
        <p:spPr>
          <a:xfrm>
            <a:off x="5429725" y="433100"/>
            <a:ext cx="65478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mio obiettivo non è aumentare la </a:t>
            </a:r>
            <a:r>
              <a:rPr b="1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durata 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della vita, bensì la </a:t>
            </a:r>
            <a:r>
              <a:rPr b="1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qualità </a:t>
            </a: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vivere meglio domani,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partendo da oggi stesso.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9572" y="3454522"/>
            <a:ext cx="3408699" cy="10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0b96a212f9_0_10"/>
          <p:cNvPicPr preferRelativeResize="0"/>
          <p:nvPr/>
        </p:nvPicPr>
        <p:blipFill rotWithShape="1">
          <a:blip r:embed="rId3">
            <a:alphaModFix/>
          </a:blip>
          <a:srcRect b="19067" l="31545" r="12001" t="64975"/>
          <a:stretch/>
        </p:blipFill>
        <p:spPr>
          <a:xfrm>
            <a:off x="525404" y="3788000"/>
            <a:ext cx="11141200" cy="24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0b96a212f9_0_10"/>
          <p:cNvPicPr preferRelativeResize="0"/>
          <p:nvPr/>
        </p:nvPicPr>
        <p:blipFill rotWithShape="1">
          <a:blip r:embed="rId4">
            <a:alphaModFix/>
          </a:blip>
          <a:srcRect b="49999" l="36623" r="26275" t="21369"/>
          <a:stretch/>
        </p:blipFill>
        <p:spPr>
          <a:xfrm>
            <a:off x="2311113" y="187812"/>
            <a:ext cx="7810973" cy="3233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g30b96a212f9_0_10"/>
          <p:cNvCxnSpPr/>
          <p:nvPr/>
        </p:nvCxnSpPr>
        <p:spPr>
          <a:xfrm flipH="1" rot="10800000">
            <a:off x="4808712" y="5369958"/>
            <a:ext cx="6570900" cy="159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30b96a212f9_0_10"/>
          <p:cNvCxnSpPr/>
          <p:nvPr/>
        </p:nvCxnSpPr>
        <p:spPr>
          <a:xfrm>
            <a:off x="610237" y="5701958"/>
            <a:ext cx="1481700" cy="39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g30b96a212f9_0_10"/>
          <p:cNvSpPr/>
          <p:nvPr/>
        </p:nvSpPr>
        <p:spPr>
          <a:xfrm>
            <a:off x="8360200" y="4801925"/>
            <a:ext cx="2338800" cy="259200"/>
          </a:xfrm>
          <a:prstGeom prst="rect">
            <a:avLst/>
          </a:prstGeom>
          <a:noFill/>
          <a:ln cap="flat" cmpd="sng" w="28575">
            <a:solidFill>
              <a:srgbClr val="7D9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0b96a212f9_0_10"/>
          <p:cNvSpPr txBox="1"/>
          <p:nvPr/>
        </p:nvSpPr>
        <p:spPr>
          <a:xfrm>
            <a:off x="4646400" y="6441675"/>
            <a:ext cx="75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 Cohen-Kurzrock et al. Cureus 13(4): e14617. DOI 10.7759/cureus.14617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0b96a212f9_0_10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0cbccd8e98_0_1"/>
          <p:cNvPicPr preferRelativeResize="0"/>
          <p:nvPr/>
        </p:nvPicPr>
        <p:blipFill rotWithShape="1">
          <a:blip r:embed="rId3">
            <a:alphaModFix/>
          </a:blip>
          <a:srcRect b="3864" l="27116" r="8883" t="34797"/>
          <a:stretch/>
        </p:blipFill>
        <p:spPr>
          <a:xfrm>
            <a:off x="375288" y="426100"/>
            <a:ext cx="11441424" cy="588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0cbccd8e98_0_10"/>
          <p:cNvPicPr preferRelativeResize="0"/>
          <p:nvPr/>
        </p:nvPicPr>
        <p:blipFill rotWithShape="1">
          <a:blip r:embed="rId3">
            <a:alphaModFix/>
          </a:blip>
          <a:srcRect b="15311" l="37453" r="36672" t="24023"/>
          <a:stretch/>
        </p:blipFill>
        <p:spPr>
          <a:xfrm>
            <a:off x="1092200" y="479650"/>
            <a:ext cx="5071483" cy="63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0cbccd8e98_0_10"/>
          <p:cNvPicPr preferRelativeResize="0"/>
          <p:nvPr/>
        </p:nvPicPr>
        <p:blipFill rotWithShape="1">
          <a:blip r:embed="rId4">
            <a:alphaModFix/>
          </a:blip>
          <a:srcRect b="6713" l="17112" r="15384" t="7109"/>
          <a:stretch/>
        </p:blipFill>
        <p:spPr>
          <a:xfrm>
            <a:off x="6313675" y="837414"/>
            <a:ext cx="5505350" cy="54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0cbccd8e98_0_10"/>
          <p:cNvSpPr txBox="1"/>
          <p:nvPr/>
        </p:nvSpPr>
        <p:spPr>
          <a:xfrm>
            <a:off x="186825" y="429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>
                <a:solidFill>
                  <a:srgbClr val="38761D"/>
                </a:solidFill>
                <a:highlight>
                  <a:srgbClr val="F8F9FA"/>
                </a:highlight>
              </a:rPr>
              <a:t>Foods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"/>
          <p:cNvPicPr preferRelativeResize="0"/>
          <p:nvPr/>
        </p:nvPicPr>
        <p:blipFill rotWithShape="1">
          <a:blip r:embed="rId3">
            <a:alphaModFix/>
          </a:blip>
          <a:srcRect b="25531" l="6939" r="24201" t="26725"/>
          <a:stretch/>
        </p:blipFill>
        <p:spPr>
          <a:xfrm>
            <a:off x="5216408" y="115825"/>
            <a:ext cx="6915418" cy="25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4">
            <a:alphaModFix/>
          </a:blip>
          <a:srcRect b="5454" l="24016" r="24600" t="28656"/>
          <a:stretch/>
        </p:blipFill>
        <p:spPr>
          <a:xfrm>
            <a:off x="58125" y="1653750"/>
            <a:ext cx="6790027" cy="46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"/>
          <p:cNvSpPr/>
          <p:nvPr/>
        </p:nvSpPr>
        <p:spPr>
          <a:xfrm>
            <a:off x="3119075" y="1860075"/>
            <a:ext cx="876600" cy="2625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"/>
          <p:cNvSpPr/>
          <p:nvPr/>
        </p:nvSpPr>
        <p:spPr>
          <a:xfrm>
            <a:off x="1820300" y="2688075"/>
            <a:ext cx="582000" cy="262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51175" y="3309000"/>
            <a:ext cx="2218200" cy="262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4401500" y="5368847"/>
            <a:ext cx="758700" cy="2625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514250" y="722288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38761D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Lifestyle and Diet - Food History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4"/>
          <p:cNvGrpSpPr/>
          <p:nvPr/>
        </p:nvGrpSpPr>
        <p:grpSpPr>
          <a:xfrm>
            <a:off x="1320024" y="2324687"/>
            <a:ext cx="9726101" cy="3483313"/>
            <a:chOff x="1320024" y="2324687"/>
            <a:chExt cx="9726101" cy="3483313"/>
          </a:xfrm>
        </p:grpSpPr>
        <p:pic>
          <p:nvPicPr>
            <p:cNvPr id="227" name="Google Shape;227;p4"/>
            <p:cNvPicPr preferRelativeResize="0"/>
            <p:nvPr/>
          </p:nvPicPr>
          <p:blipFill rotWithShape="1">
            <a:blip r:embed="rId5">
              <a:alphaModFix/>
            </a:blip>
            <a:srcRect b="40217" l="37489" r="25749" t="35240"/>
            <a:stretch/>
          </p:blipFill>
          <p:spPr>
            <a:xfrm>
              <a:off x="1320024" y="2324687"/>
              <a:ext cx="9726101" cy="3483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4"/>
            <p:cNvSpPr/>
            <p:nvPr/>
          </p:nvSpPr>
          <p:spPr>
            <a:xfrm>
              <a:off x="3000000" y="4158675"/>
              <a:ext cx="995700" cy="2625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1732200" y="5310475"/>
              <a:ext cx="2376000" cy="2625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"/>
          <p:cNvPicPr preferRelativeResize="0"/>
          <p:nvPr/>
        </p:nvPicPr>
        <p:blipFill rotWithShape="1">
          <a:blip r:embed="rId3">
            <a:alphaModFix/>
          </a:blip>
          <a:srcRect b="15271" l="24254" r="25319" t="70153"/>
          <a:stretch/>
        </p:blipFill>
        <p:spPr>
          <a:xfrm>
            <a:off x="828040" y="4426700"/>
            <a:ext cx="10351022" cy="1605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"/>
          <p:cNvCxnSpPr/>
          <p:nvPr/>
        </p:nvCxnSpPr>
        <p:spPr>
          <a:xfrm>
            <a:off x="3561825" y="5074300"/>
            <a:ext cx="7508400" cy="1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6" name="Google Shape;236;p3"/>
          <p:cNvCxnSpPr/>
          <p:nvPr/>
        </p:nvCxnSpPr>
        <p:spPr>
          <a:xfrm>
            <a:off x="954862" y="5469083"/>
            <a:ext cx="10097400" cy="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7" name="Google Shape;237;p3"/>
          <p:cNvCxnSpPr/>
          <p:nvPr/>
        </p:nvCxnSpPr>
        <p:spPr>
          <a:xfrm flipH="1" rot="10800000">
            <a:off x="892437" y="5727908"/>
            <a:ext cx="5445000" cy="6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8" name="Google Shape;238;p3"/>
          <p:cNvPicPr preferRelativeResize="0"/>
          <p:nvPr/>
        </p:nvPicPr>
        <p:blipFill rotWithShape="1">
          <a:blip r:embed="rId4">
            <a:alphaModFix/>
          </a:blip>
          <a:srcRect b="25531" l="6939" r="24201" t="26725"/>
          <a:stretch/>
        </p:blipFill>
        <p:spPr>
          <a:xfrm>
            <a:off x="5216408" y="115825"/>
            <a:ext cx="6915418" cy="2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9534825" y="39776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38761D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Laboratory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 rotWithShape="1">
          <a:blip r:embed="rId5">
            <a:alphaModFix/>
          </a:blip>
          <a:srcRect b="8906" l="18019" r="45622" t="22632"/>
          <a:stretch/>
        </p:blipFill>
        <p:spPr>
          <a:xfrm>
            <a:off x="1092200" y="632634"/>
            <a:ext cx="3632400" cy="366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faa9b96412_0_21"/>
          <p:cNvPicPr preferRelativeResize="0"/>
          <p:nvPr/>
        </p:nvPicPr>
        <p:blipFill rotWithShape="1">
          <a:blip r:embed="rId3">
            <a:alphaModFix/>
          </a:blip>
          <a:srcRect b="25531" l="6939" r="24201" t="26725"/>
          <a:stretch/>
        </p:blipFill>
        <p:spPr>
          <a:xfrm>
            <a:off x="5216408" y="115825"/>
            <a:ext cx="6915418" cy="2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faa9b96412_0_21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2faa9b96412_0_21"/>
          <p:cNvPicPr preferRelativeResize="0"/>
          <p:nvPr/>
        </p:nvPicPr>
        <p:blipFill rotWithShape="1">
          <a:blip r:embed="rId4">
            <a:alphaModFix/>
          </a:blip>
          <a:srcRect b="40736" l="35765" r="22397" t="34774"/>
          <a:stretch/>
        </p:blipFill>
        <p:spPr>
          <a:xfrm>
            <a:off x="122950" y="2336500"/>
            <a:ext cx="9486598" cy="426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faa9b96412_0_21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g2faa9b96412_0_21"/>
          <p:cNvCxnSpPr/>
          <p:nvPr/>
        </p:nvCxnSpPr>
        <p:spPr>
          <a:xfrm flipH="1" rot="10800000">
            <a:off x="2819187" y="4233733"/>
            <a:ext cx="6790500" cy="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3" name="Google Shape;253;g2faa9b96412_0_21"/>
          <p:cNvSpPr txBox="1"/>
          <p:nvPr/>
        </p:nvSpPr>
        <p:spPr>
          <a:xfrm>
            <a:off x="471150" y="120347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38761D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Metabolic Syndrome - </a:t>
            </a:r>
            <a:endParaRPr b="1" i="1" sz="2100" u="none" cap="none" strike="noStrike">
              <a:solidFill>
                <a:srgbClr val="38761D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>
                <a:solidFill>
                  <a:srgbClr val="38761D"/>
                </a:solidFill>
                <a:highlight>
                  <a:srgbClr val="F8F9FA"/>
                </a:highlight>
              </a:rPr>
              <a:t>Food Education</a:t>
            </a:r>
            <a:endParaRPr b="1" i="1" sz="2100">
              <a:solidFill>
                <a:srgbClr val="38761D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faa9b96412_0_47"/>
          <p:cNvPicPr preferRelativeResize="0"/>
          <p:nvPr/>
        </p:nvPicPr>
        <p:blipFill rotWithShape="1">
          <a:blip r:embed="rId3">
            <a:alphaModFix/>
          </a:blip>
          <a:srcRect b="25531" l="6939" r="24201" t="26725"/>
          <a:stretch/>
        </p:blipFill>
        <p:spPr>
          <a:xfrm>
            <a:off x="5216408" y="115825"/>
            <a:ext cx="6915418" cy="2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faa9b96412_0_47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faa9b96412_0_47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g2faa9b96412_0_47"/>
          <p:cNvPicPr preferRelativeResize="0"/>
          <p:nvPr/>
        </p:nvPicPr>
        <p:blipFill rotWithShape="1">
          <a:blip r:embed="rId4">
            <a:alphaModFix/>
          </a:blip>
          <a:srcRect b="36155" l="35057" r="20915" t="51047"/>
          <a:stretch/>
        </p:blipFill>
        <p:spPr>
          <a:xfrm>
            <a:off x="553513" y="2916675"/>
            <a:ext cx="11084976" cy="247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2faa9b96412_0_47"/>
          <p:cNvCxnSpPr/>
          <p:nvPr/>
        </p:nvCxnSpPr>
        <p:spPr>
          <a:xfrm flipH="1" rot="10800000">
            <a:off x="2327287" y="4339158"/>
            <a:ext cx="4840200" cy="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g2faa9b96412_0_47"/>
          <p:cNvCxnSpPr/>
          <p:nvPr/>
        </p:nvCxnSpPr>
        <p:spPr>
          <a:xfrm flipH="1" rot="10800000">
            <a:off x="1899937" y="5358208"/>
            <a:ext cx="2931300" cy="3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2faa9b96412_0_57"/>
          <p:cNvPicPr preferRelativeResize="0"/>
          <p:nvPr/>
        </p:nvPicPr>
        <p:blipFill rotWithShape="1">
          <a:blip r:embed="rId3">
            <a:alphaModFix/>
          </a:blip>
          <a:srcRect b="19784" l="35523" r="21196" t="50680"/>
          <a:stretch/>
        </p:blipFill>
        <p:spPr>
          <a:xfrm>
            <a:off x="193250" y="2354075"/>
            <a:ext cx="8023600" cy="420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faa9b96412_0_57"/>
          <p:cNvPicPr preferRelativeResize="0"/>
          <p:nvPr/>
        </p:nvPicPr>
        <p:blipFill rotWithShape="1">
          <a:blip r:embed="rId4">
            <a:alphaModFix/>
          </a:blip>
          <a:srcRect b="25531" l="6939" r="24201" t="26725"/>
          <a:stretch/>
        </p:blipFill>
        <p:spPr>
          <a:xfrm>
            <a:off x="5216408" y="115825"/>
            <a:ext cx="6915418" cy="2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faa9b96412_0_57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it-IT" sz="2100" u="none" cap="none" strike="noStrike">
                <a:solidFill>
                  <a:srgbClr val="0B539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Pre-intervention</a:t>
            </a:r>
            <a:endParaRPr b="1" i="1" sz="2100" u="none" cap="none" strike="noStrike">
              <a:solidFill>
                <a:srgbClr val="0B539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g2faa9b96412_0_57"/>
          <p:cNvCxnSpPr/>
          <p:nvPr/>
        </p:nvCxnSpPr>
        <p:spPr>
          <a:xfrm>
            <a:off x="1361062" y="5558533"/>
            <a:ext cx="1695600" cy="10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g2faa9b96412_0_57"/>
          <p:cNvCxnSpPr/>
          <p:nvPr/>
        </p:nvCxnSpPr>
        <p:spPr>
          <a:xfrm flipH="1" rot="10800000">
            <a:off x="318862" y="5779708"/>
            <a:ext cx="2369100" cy="1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5" name="Google Shape;275;g2faa9b96412_0_57"/>
          <p:cNvSpPr txBox="1"/>
          <p:nvPr/>
        </p:nvSpPr>
        <p:spPr>
          <a:xfrm>
            <a:off x="6337425" y="6453200"/>
            <a:ext cx="579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Medicina 2024, 60, 325. https://doi.org/10.3390/medicina60020325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2022-02-27T17:36:31Z</dcterms:created>
  <dc:creator>Eliana Rispoli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